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19B076-3D75-41F2-3AE6-823EBFC85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8CA75B2-DC73-5F1B-1BF9-04129C5DA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047EF9-EB64-5790-80A6-1E44B64A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F8FBCA-4F5F-1FD0-170B-EE6801F7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6E2D913-036F-B353-15AE-DB05C2C8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46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8D0E6D-92D0-E440-2BED-75AD1EEC0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4893DFE-9F5B-333D-8C0A-22AF7350A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749BF0-CA0A-EC62-316B-04A6C89D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EC572A4-21AC-BEB5-98B7-2BAD8AAF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2BDB26-E9AC-5609-45BF-A5A7EE747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821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6138131-34F8-A5EA-2F63-40D581FAF6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D278EA6-8B47-BE37-E1FF-DBF2F0D06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6F8CBC-458E-2BA2-21F0-688D7756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8DE30F-0BBC-9ECE-B5B6-6F5E03F26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CA3A64D-36F7-BC47-24EE-9D6C4A0F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13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9F362E-48DE-1F8F-CD30-131B0C9E3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373370-8774-743A-BF72-8318E8172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DD4759-DC62-5CD0-2810-387659C7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0F943C-63BC-F8D3-64AE-18A70147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F71511-F8FA-9036-F7C2-717211781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149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130DA0-C899-4C12-3B67-0A919D84F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B39BD5E-2288-E509-2F65-DB3005C07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BFBCFB-00E3-750A-F273-FA42B10C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98F0EB-317B-F445-5136-4D7A7AC67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50D40D2-C425-A716-77ED-F304DB27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219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97D383-5925-1A75-0E12-D2C731EA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F04223-4285-259B-2A29-1F05FEF713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48618D1-ACB1-DE62-9A56-1065215CF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5BD262E-DC6E-44B1-3ACD-506ADA4A4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4EE0DAF-6B92-73DA-FAD5-8BF4B4C91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64F296-A7FE-4CB6-A140-E304CD71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21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BCDC20-3CB4-B14F-2420-A5D1B4E2B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AF0D669-501F-4440-DAC3-A7EC62A9B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7319C4-31D1-9446-CBA6-2744F0B81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74655F7-B6DD-7BF1-FF2E-E7D664164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D850D54-CF32-F02F-1F82-93F8249561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825FF21-F220-1CB6-258F-1A738B15C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B45AD92-8A78-2A3E-63C8-2FEC1D9A4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624C0CC-413C-4B4F-B603-AA26F3E1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8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E1D70-32ED-0642-339B-B876C5355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ED0EFA2-6C7E-14DA-F39A-4CCCF776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924831D-C33B-0DA9-69C2-9B2723437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BAB8A49-B4C5-127D-27D2-FD08D34F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90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BB506FD-7E90-9FBB-B2D8-5D6D6F6C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BFD4CA0-E85A-7451-C662-1F230181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00D24E3-25EE-EFCA-F28E-C212D4622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31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FCC8A9-BBE0-9E00-C6F8-6C42D4021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2AC325-ACBF-FEA3-42D7-CE5D9AD16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EE30965-4169-76B1-2A10-C352201D3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C86C844-3F83-FCB2-55A9-ED054F346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95BABBF-0D4A-99FC-9054-ACCBF0EF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D34252A-52EA-325A-F122-05EB03C2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67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80390A-C53F-D1F9-F1AD-A4B448CAE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8945B39-F7B5-EBED-CF3C-8CFD0BED3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179419-43ED-6D11-E4F7-F489DD499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6EE9723-FF7C-2EDD-6622-5766A1B21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597F3D-ED9D-DEE6-D32C-E2A2886F9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1B60D2-31AF-09B4-AB41-501425E2B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93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CD572C8-FDA7-0191-1DFC-E1BAAF339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3CB8435-A07F-86C4-00B5-BB01FBF52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DBF111-EC41-9612-B5B2-5A9795DE4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770D7-97D4-4EF5-999B-07AA5FB17B05}" type="datetimeFigureOut">
              <a:rPr lang="zh-TW" altLang="en-US" smtClean="0"/>
              <a:t>2022/9/27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8455AD-9604-B597-7257-E16F1EA8B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431570-CFBC-AA57-2A54-F5B6262F6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12526-251A-4840-BC5D-79A92D377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56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6EA503-E5F4-AFE9-4AD1-257EDD1BD6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latin typeface="+mn-ea"/>
                <a:ea typeface="+mn-ea"/>
              </a:rPr>
              <a:t>Cat bond pricing under a product probability measure with POT risk characterization</a:t>
            </a:r>
            <a:endParaRPr lang="zh-TW" altLang="en-US" sz="3600" dirty="0">
              <a:latin typeface="+mn-ea"/>
              <a:ea typeface="+mn-ea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37F7AB2-4D37-D0B2-7F3A-E8D833C2A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/>
              <a:t>Qihe</a:t>
            </a:r>
            <a:r>
              <a:rPr lang="en-US" altLang="zh-TW" dirty="0"/>
              <a:t> Tang And </a:t>
            </a:r>
            <a:r>
              <a:rPr lang="en-US" altLang="zh-TW" dirty="0" err="1"/>
              <a:t>Zhongyi</a:t>
            </a:r>
            <a:r>
              <a:rPr lang="en-US" altLang="zh-TW" dirty="0"/>
              <a:t> Yuan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414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F6E9DF-250C-E57C-9661-0B6899378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49624"/>
            <a:ext cx="11353800" cy="5836304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Propose a general pricing framework based on a </a:t>
            </a:r>
            <a:r>
              <a:rPr lang="en-US" altLang="zh-TW" sz="2400" dirty="0">
                <a:solidFill>
                  <a:srgbClr val="FF0000"/>
                </a:solidFill>
              </a:rPr>
              <a:t>product pricing measure</a:t>
            </a:r>
            <a:r>
              <a:rPr lang="en-US" altLang="zh-TW" sz="2400" dirty="0"/>
              <a:t>, which combines a </a:t>
            </a:r>
            <a:r>
              <a:rPr lang="en-US" altLang="zh-TW" sz="2400" dirty="0">
                <a:solidFill>
                  <a:srgbClr val="FF0000"/>
                </a:solidFill>
              </a:rPr>
              <a:t>distorted probability measure </a:t>
            </a:r>
            <a:r>
              <a:rPr lang="en-US" altLang="zh-TW" sz="2400" dirty="0"/>
              <a:t>that </a:t>
            </a:r>
            <a:r>
              <a:rPr lang="en-US" altLang="zh-TW" sz="2400" dirty="0">
                <a:solidFill>
                  <a:srgbClr val="FF0000"/>
                </a:solidFill>
              </a:rPr>
              <a:t>prices the catastrophe risks </a:t>
            </a:r>
            <a:r>
              <a:rPr lang="en-US" altLang="zh-TW" sz="2400" dirty="0"/>
              <a:t>underlying the CAT bond with a </a:t>
            </a:r>
            <a:r>
              <a:rPr lang="en-US" altLang="zh-TW" sz="2400" dirty="0">
                <a:solidFill>
                  <a:srgbClr val="FF0000"/>
                </a:solidFill>
              </a:rPr>
              <a:t>risk-neutral probability measure </a:t>
            </a:r>
            <a:r>
              <a:rPr lang="en-US" altLang="zh-TW" sz="2400" dirty="0"/>
              <a:t>that prices interest rate risk.</a:t>
            </a:r>
          </a:p>
          <a:p>
            <a:endParaRPr lang="en-US" altLang="zh-TW" sz="2400" dirty="0"/>
          </a:p>
          <a:p>
            <a:r>
              <a:rPr lang="en-US" altLang="zh-TW" sz="2400" dirty="0"/>
              <a:t>Demonstrate the use of the </a:t>
            </a:r>
            <a:r>
              <a:rPr lang="en-US" altLang="zh-TW" sz="2400" dirty="0">
                <a:solidFill>
                  <a:srgbClr val="FF0000"/>
                </a:solidFill>
              </a:rPr>
              <a:t>peaks over threshold (POT) </a:t>
            </a:r>
            <a:r>
              <a:rPr lang="en-US" altLang="zh-TW" sz="2400" dirty="0"/>
              <a:t>method to </a:t>
            </a:r>
            <a:r>
              <a:rPr lang="en-US" altLang="zh-TW" sz="2400" dirty="0">
                <a:solidFill>
                  <a:srgbClr val="FF0000"/>
                </a:solidFill>
              </a:rPr>
              <a:t>uncover the tail risk</a:t>
            </a:r>
            <a:r>
              <a:rPr lang="en-US" altLang="zh-TW" sz="2400" dirty="0"/>
              <a:t>.</a:t>
            </a:r>
          </a:p>
          <a:p>
            <a:endParaRPr lang="en-US" altLang="zh-TW" sz="2400" dirty="0"/>
          </a:p>
          <a:p>
            <a:r>
              <a:rPr lang="en-US" altLang="zh-TW" sz="2400" dirty="0"/>
              <a:t>Conduct case studies using Mexico and California earthquake data.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6621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F13CFA-BCDD-E979-A3EE-A03C9AD45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764"/>
            <a:ext cx="11093824" cy="6338047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Pricing Cat bond is a challenge since </a:t>
            </a:r>
            <a:r>
              <a:rPr lang="en-US" altLang="zh-TW" sz="2400" dirty="0">
                <a:solidFill>
                  <a:srgbClr val="FF0000"/>
                </a:solidFill>
              </a:rPr>
              <a:t>incompleteness</a:t>
            </a:r>
            <a:r>
              <a:rPr lang="en-US" altLang="zh-TW" sz="2400" dirty="0"/>
              <a:t> of the Cat bond market.</a:t>
            </a:r>
          </a:p>
          <a:p>
            <a:endParaRPr lang="en-US" altLang="zh-TW" sz="2400" dirty="0"/>
          </a:p>
          <a:p>
            <a:r>
              <a:rPr lang="en-US" altLang="zh-TW" sz="2400" dirty="0"/>
              <a:t>Various approaches have been developed to address this challenge , however, they appear to be rather </a:t>
            </a:r>
            <a:r>
              <a:rPr lang="en-US" altLang="zh-TW" sz="2400" dirty="0">
                <a:solidFill>
                  <a:srgbClr val="FF0000"/>
                </a:solidFill>
              </a:rPr>
              <a:t>diverse</a:t>
            </a:r>
            <a:r>
              <a:rPr lang="en-US" altLang="zh-TW" sz="2400" dirty="0"/>
              <a:t>, and sometimes even </a:t>
            </a:r>
            <a:r>
              <a:rPr lang="en-US" altLang="zh-TW" sz="2400" dirty="0">
                <a:solidFill>
                  <a:srgbClr val="FF0000"/>
                </a:solidFill>
              </a:rPr>
              <a:t>contradicting</a:t>
            </a:r>
            <a:r>
              <a:rPr lang="en-US" altLang="zh-TW" sz="2400" dirty="0"/>
              <a:t> with each other.</a:t>
            </a:r>
          </a:p>
          <a:p>
            <a:endParaRPr lang="en-US" altLang="zh-TW" sz="2400" dirty="0"/>
          </a:p>
          <a:p>
            <a:r>
              <a:rPr lang="en-US" altLang="zh-TW" sz="2400" dirty="0"/>
              <a:t>Let’s list the approaches below:</a:t>
            </a:r>
          </a:p>
          <a:p>
            <a:r>
              <a:rPr lang="en-US" altLang="zh-TW" sz="2400" dirty="0"/>
              <a:t>1. zero risk premium</a:t>
            </a:r>
          </a:p>
          <a:p>
            <a:r>
              <a:rPr lang="en-US" altLang="zh-TW" sz="2400" dirty="0"/>
              <a:t>2.Arbitrage pricing theory</a:t>
            </a:r>
          </a:p>
          <a:p>
            <a:r>
              <a:rPr lang="en-US" altLang="zh-TW" sz="2400" dirty="0"/>
              <a:t>3.Probability transform</a:t>
            </a:r>
          </a:p>
          <a:p>
            <a:r>
              <a:rPr lang="en-US" altLang="zh-TW" sz="2400" dirty="0"/>
              <a:t>4.Econometric approach</a:t>
            </a:r>
          </a:p>
          <a:p>
            <a:r>
              <a:rPr lang="en-US" altLang="zh-TW" sz="2400" dirty="0"/>
              <a:t>5.Indifference pricing</a:t>
            </a:r>
          </a:p>
          <a:p>
            <a:r>
              <a:rPr lang="en-US" altLang="zh-TW" sz="2400" dirty="0"/>
              <a:t>6.Two-step valuation</a:t>
            </a:r>
          </a:p>
        </p:txBody>
      </p:sp>
    </p:spTree>
    <p:extLst>
      <p:ext uri="{BB962C8B-B14F-4D97-AF65-F5344CB8AC3E}">
        <p14:creationId xmlns:p14="http://schemas.microsoft.com/office/powerpoint/2010/main" val="148780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58BDBF-37C7-9FDB-DA3F-EF530EC05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118"/>
            <a:ext cx="11353800" cy="5719763"/>
          </a:xfrm>
        </p:spPr>
        <p:txBody>
          <a:bodyPr/>
          <a:lstStyle/>
          <a:p>
            <a:r>
              <a:rPr lang="en-US" altLang="zh-TW" sz="2400" dirty="0"/>
              <a:t>The pricing framework of this paper can be regarded as a hybrid of the </a:t>
            </a:r>
            <a:r>
              <a:rPr lang="en-US" altLang="zh-TW" sz="2400" dirty="0">
                <a:solidFill>
                  <a:srgbClr val="FF0000"/>
                </a:solidFill>
              </a:rPr>
              <a:t>probability transform approach </a:t>
            </a:r>
            <a:r>
              <a:rPr lang="en-US" altLang="zh-TW" sz="2400" dirty="0"/>
              <a:t>and the </a:t>
            </a:r>
            <a:r>
              <a:rPr lang="en-US" altLang="zh-TW" sz="2400" dirty="0">
                <a:solidFill>
                  <a:srgbClr val="FF0000"/>
                </a:solidFill>
              </a:rPr>
              <a:t>APT approach </a:t>
            </a:r>
            <a:r>
              <a:rPr lang="en-US" altLang="zh-TW" sz="2400" dirty="0"/>
              <a:t>in the literature.</a:t>
            </a:r>
          </a:p>
          <a:p>
            <a:endParaRPr lang="en-US" altLang="zh-TW" sz="2400" dirty="0"/>
          </a:p>
          <a:p>
            <a:r>
              <a:rPr lang="en-US" altLang="zh-TW" sz="2400" dirty="0"/>
              <a:t>The paper demonstrates the use of </a:t>
            </a:r>
            <a:r>
              <a:rPr lang="en-US" altLang="zh-TW" sz="2400" dirty="0">
                <a:solidFill>
                  <a:srgbClr val="FF0000"/>
                </a:solidFill>
              </a:rPr>
              <a:t>the peaks over threshold (POT) method</a:t>
            </a:r>
            <a:r>
              <a:rPr lang="en-US" altLang="zh-TW" sz="2400" dirty="0"/>
              <a:t> in modeling the catastrophe risks.</a:t>
            </a:r>
          </a:p>
          <a:p>
            <a:endParaRPr lang="en-US" altLang="zh-TW" sz="2400" dirty="0"/>
          </a:p>
          <a:p>
            <a:r>
              <a:rPr lang="en-US" altLang="zh-TW" sz="2400" dirty="0"/>
              <a:t>The CAT bond pricing faces the challenge of </a:t>
            </a:r>
            <a:r>
              <a:rPr lang="en-US" altLang="zh-TW" sz="2400" dirty="0">
                <a:solidFill>
                  <a:srgbClr val="FF0000"/>
                </a:solidFill>
              </a:rPr>
              <a:t>quantitatively understanding the tail of the underlying catastrophe risks. </a:t>
            </a:r>
          </a:p>
          <a:p>
            <a:endParaRPr lang="en-US" altLang="zh-TW" sz="2400" dirty="0"/>
          </a:p>
          <a:p>
            <a:r>
              <a:rPr lang="en-US" altLang="zh-TW" sz="2400" dirty="0"/>
              <a:t>Extreme Value Theory (EVT) offers an effective way to address the challenge, through the use of the </a:t>
            </a:r>
            <a:r>
              <a:rPr lang="en-US" altLang="zh-TW" sz="2400" dirty="0">
                <a:solidFill>
                  <a:srgbClr val="FF0000"/>
                </a:solidFill>
              </a:rPr>
              <a:t>block maxima </a:t>
            </a:r>
            <a:r>
              <a:rPr lang="en-US" altLang="zh-TW" sz="2400" dirty="0"/>
              <a:t>(BM) method and the </a:t>
            </a:r>
            <a:r>
              <a:rPr lang="en-US" altLang="zh-TW" sz="2400" dirty="0">
                <a:solidFill>
                  <a:srgbClr val="FF0000"/>
                </a:solidFill>
              </a:rPr>
              <a:t>POT method</a:t>
            </a:r>
            <a:r>
              <a:rPr lang="en-US" altLang="zh-TW" sz="2400" dirty="0"/>
              <a:t>.</a:t>
            </a:r>
          </a:p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26786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1B99553-DC98-5DE8-B229-59E3A25FDC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9941" y="170330"/>
                <a:ext cx="11452412" cy="6060422"/>
              </a:xfrm>
            </p:spPr>
            <p:txBody>
              <a:bodyPr/>
              <a:lstStyle/>
              <a:p>
                <a:r>
                  <a:rPr lang="en-US" altLang="zh-TW" sz="2400" dirty="0"/>
                  <a:t>This paper model the trigger to be a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nonnegative, nondecreasing</a:t>
                </a:r>
                <a:r>
                  <a:rPr lang="en-US" altLang="zh-TW" sz="2400" dirty="0"/>
                  <a:t>, and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right-continuous </a:t>
                </a:r>
                <a:r>
                  <a:rPr lang="en-US" altLang="zh-TW" sz="2400" dirty="0"/>
                  <a:t>stochastic process Y={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altLang="zh-TW" sz="2400" dirty="0"/>
                  <a:t>} under a filtered physical probability space.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,……….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𝑤h𝑒𝑟𝑒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zh-TW" altLang="en-US" sz="2400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zh-TW" altLang="en-US" sz="2400" dirty="0" smtClean="0">
                            <a:latin typeface="Cambria Math" panose="02040503050406030204" pitchFamily="18" charset="0"/>
                          </a:rPr>
                          <m:t>ℕ</m:t>
                        </m:r>
                      </m:e>
                    </m:d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is a sequence of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nonnegative </a:t>
                </a:r>
                <a:r>
                  <a:rPr lang="en-US" altLang="zh-TW" sz="2400" dirty="0"/>
                  <a:t>random variables, so called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severities</a:t>
                </a:r>
                <a:r>
                  <a:rPr lang="en-US" altLang="zh-TW" sz="2400" dirty="0"/>
                  <a:t>,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0}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is a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counting process </a:t>
                </a:r>
                <a:r>
                  <a:rPr lang="en-US" altLang="zh-TW" sz="2400" dirty="0"/>
                  <a:t>(i.e., an integer-valued, nonnegative, and nondecreasing stochastic process) , and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f is a component-wise nondecreasing functional.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The authors make f a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general function</a:t>
                </a:r>
                <a:r>
                  <a:rPr lang="en-US" altLang="zh-TW" sz="2400" dirty="0"/>
                  <a:t> for different designs of CAT bonds.</a:t>
                </a:r>
              </a:p>
              <a:p>
                <a:endParaRPr lang="en-US" altLang="zh-TW" sz="2400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1B99553-DC98-5DE8-B229-59E3A25FDC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9941" y="170330"/>
                <a:ext cx="11452412" cy="6060422"/>
              </a:xfrm>
              <a:blipFill>
                <a:blip r:embed="rId2"/>
                <a:stretch>
                  <a:fillRect l="-745" t="-14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8376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94521F7-0B5D-4A6B-927A-C98CFA6C8B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0976" y="170329"/>
                <a:ext cx="11353800" cy="6598023"/>
              </a:xfrm>
            </p:spPr>
            <p:txBody>
              <a:bodyPr/>
              <a:lstStyle/>
              <a:p>
                <a:r>
                  <a:rPr lang="en-US" altLang="zh-TW" sz="2400" dirty="0"/>
                  <a:t>For example, the trigger Y can be designed to be:</a:t>
                </a:r>
              </a:p>
              <a:p>
                <a:r>
                  <a:rPr lang="en-US" altLang="zh-TW" sz="2400" dirty="0"/>
                  <a:t>(1) The aggregate amount of the losses due to the earthquake,</a:t>
                </a:r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pPr marL="0" indent="0">
                  <a:buNone/>
                </a:pPr>
                <a:r>
                  <a:rPr lang="zh-TW" altLang="en-US" sz="2400" dirty="0"/>
                  <a:t>    </a:t>
                </a:r>
                <a:r>
                  <a:rPr lang="en-US" altLang="zh-TW" sz="2400" dirty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rgbClr val="FF0000"/>
                    </a:solidFill>
                  </a:rPr>
                  <a:t> the number of earthquakes </a:t>
                </a:r>
                <a:r>
                  <a:rPr lang="en-US" altLang="zh-TW" sz="2400" dirty="0"/>
                  <a:t>by time t and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rgbClr val="FF0000"/>
                    </a:solidFill>
                  </a:rPr>
                  <a:t> the individual loss amount </a:t>
                </a:r>
                <a:r>
                  <a:rPr lang="zh-TW" altLang="en-US" sz="2400" dirty="0">
                    <a:solidFill>
                      <a:srgbClr val="FF0000"/>
                    </a:solidFill>
                  </a:rPr>
                  <a:t>     </a:t>
                </a:r>
                <a:r>
                  <a:rPr lang="en-US" altLang="zh-TW" sz="2400" dirty="0"/>
                  <a:t>due to the j-</a:t>
                </a:r>
                <a:r>
                  <a:rPr lang="en-US" altLang="zh-TW" sz="2400" dirty="0" err="1"/>
                  <a:t>th</a:t>
                </a:r>
                <a:r>
                  <a:rPr lang="en-US" altLang="zh-TW" sz="2400" dirty="0"/>
                  <a:t> earthquake.</a:t>
                </a:r>
              </a:p>
              <a:p>
                <a:r>
                  <a:rPr lang="en-US" altLang="zh-TW" sz="2400" dirty="0"/>
                  <a:t>(2) The maximum magnitude of earthquakes,</a:t>
                </a:r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(3) The number of major earthquakes,</a:t>
                </a:r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With y a high threshold</a:t>
                </a:r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94521F7-0B5D-4A6B-927A-C98CFA6C8B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0976" y="170329"/>
                <a:ext cx="11353800" cy="6598023"/>
              </a:xfrm>
              <a:blipFill>
                <a:blip r:embed="rId2"/>
                <a:stretch>
                  <a:fillRect l="-805" t="-12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6DE0BFB7-848B-1429-2DEA-A66F0F7B8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644" y="962816"/>
            <a:ext cx="2996453" cy="1017314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BC7D19AC-8339-0F07-FF58-074D51F769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9538" y="3331159"/>
            <a:ext cx="3105150" cy="76200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A67C409E-9BD0-B3BC-2A2B-E0D2086EDF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5068" y="4548784"/>
            <a:ext cx="35337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21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FFF166F-DB4A-54E1-CA28-322A7B184C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4471" y="197224"/>
                <a:ext cx="11967881" cy="5979739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400" dirty="0"/>
                  <a:t>The authors only consider a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standard structure </a:t>
                </a:r>
                <a:r>
                  <a:rPr lang="en-US" altLang="zh-TW" sz="2400" dirty="0"/>
                  <a:t>for Y , the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severities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TW" sz="2400" dirty="0"/>
                  <a:t>, n ∈ N, are independent, identically distributed (</a:t>
                </a:r>
                <a:r>
                  <a:rPr lang="en-US" altLang="zh-TW" sz="2400" dirty="0" err="1">
                    <a:solidFill>
                      <a:srgbClr val="FF0000"/>
                    </a:solidFill>
                  </a:rPr>
                  <a:t>iid</a:t>
                </a:r>
                <a:r>
                  <a:rPr lang="en-US" altLang="zh-TW" sz="2400" dirty="0"/>
                  <a:t>) copies of a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generic random variable X </a:t>
                </a:r>
                <a:r>
                  <a:rPr lang="en-US" altLang="zh-TW" sz="2400" dirty="0"/>
                  <a:t>distributed by F on [0, ∞), and the counting process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/>
                  <a:t>, t ≥ 0} is a Poisson process with rate λ&gt;0 that is independent of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TW" sz="2400" dirty="0"/>
                  <a:t>, n ∈ N}.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The remaining principal of the CAT bond at time t depends on the development of the trigger process Y over [0, t]. 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To quantify this, we introduce a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payoff function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</a:rPr>
                      <m:t>𝛱</m:t>
                    </m:r>
                  </m:oMath>
                </a14:m>
                <a:r>
                  <a:rPr lang="en-US" altLang="zh-TW" sz="2400" dirty="0"/>
                  <a:t>(·) : [0, ∞) → [0, 1], nonincreasing and right-continuous with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</a:rPr>
                      <m:t>𝛱</m:t>
                    </m:r>
                  </m:oMath>
                </a14:m>
                <a:r>
                  <a:rPr lang="en-US" altLang="zh-TW" sz="2400" dirty="0"/>
                  <a:t>(0) = 1, such that the remaining principal of the CAT bond at any time t ∈ [0, T] is equal to</a:t>
                </a:r>
                <a:endParaRPr lang="zh-TW" altLang="en-US" sz="2400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FFF166F-DB4A-54E1-CA28-322A7B184C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4471" y="197224"/>
                <a:ext cx="11967881" cy="5979739"/>
              </a:xfrm>
              <a:blipFill>
                <a:blip r:embed="rId2"/>
                <a:stretch>
                  <a:fillRect l="-662" t="-1631" r="-9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AE34AE8A-153D-E800-A9CD-75D1D17CE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843" y="4625788"/>
            <a:ext cx="1512462" cy="76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07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D2CA6F9-1F05-69E2-87CC-60C2873FD3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304800"/>
                <a:ext cx="12102353" cy="6481481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400" dirty="0"/>
                  <a:t>The occurrence of a triggering catastrophe at time t wipes off an amount of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−0</m:t>
                        </m:r>
                      </m:sub>
                    </m:sSub>
                  </m:oMath>
                </a14:m>
                <a:r>
                  <a:rPr lang="en-US" altLang="zh-TW" sz="2400" dirty="0"/>
                  <a:t> denotes the value of Y immediately before time t, identical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/>
                  <a:t> if no triggering catastrophe at time t.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Before the bond’s maturity, both the fixed and floating coupons may be reduced due to a reduction in bond principal. More precisely, let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the fixed coupon rate be R per year</a:t>
                </a:r>
                <a:r>
                  <a:rPr lang="en-US" altLang="zh-TW" sz="2400" dirty="0"/>
                  <a:t>, let the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floating coupon rate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sz="2400" dirty="0"/>
                  <a:t>per year over year t (i.e., from time t − 1 to time t) for t = 1, ..., T, and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/>
                  <a:t> be the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annualized instantaneous risk-free interest rate </a:t>
                </a:r>
                <a:r>
                  <a:rPr lang="en-US" altLang="zh-TW" sz="2400" dirty="0"/>
                  <a:t>at t for t ≥ 0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The bond investors receive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on each coupon payment date and receive the remaining principal K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</a:rPr>
                      <m:t>𝛱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sz="2400" dirty="0"/>
                  <a:t> on the maturity date T if it is not completely wiped out.</a:t>
                </a:r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D2CA6F9-1F05-69E2-87CC-60C2873FD3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04800"/>
                <a:ext cx="12102353" cy="6481481"/>
              </a:xfrm>
              <a:blipFill>
                <a:blip r:embed="rId2"/>
                <a:stretch>
                  <a:fillRect l="-655" t="-1317" r="-1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A82A5C79-4BB9-5090-7E97-8ECCBB3E6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154" y="690002"/>
            <a:ext cx="2695575" cy="59055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CF061EAA-AE7F-D898-F69C-9D8C50A9DF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8978" y="4682938"/>
            <a:ext cx="24479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0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866FE95-C1FE-099D-A385-C67B658BA1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97224"/>
                <a:ext cx="10959353" cy="5979739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400" dirty="0"/>
                  <a:t>Denote the time of principal wipeout by</a:t>
                </a:r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If the wipeout occurs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between two coupon dates</a:t>
                </a:r>
                <a:r>
                  <a:rPr lang="en-US" altLang="zh-TW" sz="2400" dirty="0"/>
                  <a:t>, then at time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τ the bond investors are paid an accrued coupon </a:t>
                </a:r>
                <a:r>
                  <a:rPr lang="en-US" altLang="zh-TW" sz="2400" dirty="0"/>
                  <a:t>that is proportional to the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elapsed coupon period prior to the bond’s wipeout.</a:t>
                </a:r>
                <a:r>
                  <a:rPr lang="en-US" altLang="zh-TW" sz="2400" dirty="0"/>
                  <a:t> The accrued coupon is calculated as K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en-US" altLang="zh-TW" sz="2400" dirty="0"/>
                  <a:t>, with</a:t>
                </a:r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Where 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altLang="zh-TW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d>
                  </m:oMath>
                </a14:m>
                <a:r>
                  <a:rPr lang="en-US" altLang="zh-TW" sz="2400" dirty="0"/>
                  <a:t> denotes the floor function.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866FE95-C1FE-099D-A385-C67B658BA1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97224"/>
                <a:ext cx="10959353" cy="5979739"/>
              </a:xfrm>
              <a:blipFill>
                <a:blip r:embed="rId2"/>
                <a:stretch>
                  <a:fillRect l="-723" t="-142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1493D0C9-6FF5-B96A-9FBF-80409759A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0010" y="681037"/>
            <a:ext cx="3600450" cy="58102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70F30513-1F70-C327-344D-E085BF044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403" y="2933700"/>
            <a:ext cx="37719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95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790</Words>
  <Application>Microsoft Office PowerPoint</Application>
  <PresentationFormat>寬螢幕</PresentationFormat>
  <Paragraphs>65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Cambria Math</vt:lpstr>
      <vt:lpstr>Office 佈景主題</vt:lpstr>
      <vt:lpstr>Cat bond pricing under a product probability measure with POT risk characterization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 bond pricing under a product probability measure with POT risk characterization</dc:title>
  <dc:creator>Lucas Yu</dc:creator>
  <cp:lastModifiedBy>Lucas Yu</cp:lastModifiedBy>
  <cp:revision>10</cp:revision>
  <dcterms:created xsi:type="dcterms:W3CDTF">2022-09-23T05:23:09Z</dcterms:created>
  <dcterms:modified xsi:type="dcterms:W3CDTF">2022-09-27T13:39:06Z</dcterms:modified>
</cp:coreProperties>
</file>